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67" r:id="rId19"/>
    <p:sldId id="268" r:id="rId20"/>
    <p:sldId id="276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A9B12-95EC-48C5-8B05-0B0D9EE98C6D}" type="datetimeFigureOut">
              <a:rPr lang="en-US" smtClean="0"/>
              <a:pPr/>
              <a:t>4/3/2010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FA4BA-CEC2-40C1-A003-3C3848B9AF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3167-2D56-47A5-BBA8-298BA0D75DCD}" type="datetimeFigureOut">
              <a:rPr lang="en-US" smtClean="0"/>
              <a:pPr/>
              <a:t>4/3/2010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4FF79-131B-4614-B9EE-BEA12A903F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238BBD-DE40-42F9-8DE6-0F6416091FC7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EC0E11-0C9E-4267-9E09-D68B42CB1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52BB0D-2BA4-4B5C-8A3B-5E469D8783BA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EBF7C-261A-4524-BEFF-E993E60BC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28A9AB-A85A-490A-A8A8-B78BB90D07FE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ABADD-738B-4715-9DEC-195343F5DD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FDC1B-9468-4110-8B6F-150A64444813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2FA10-ECC5-4410-9A7B-919C10A094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8C7E0F-6F84-48FF-A970-526B53E5AC28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833D12BB-1593-47D0-BBEE-2E241D8E68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479E64-48E4-4093-8387-EA58386CCA01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1CE2C8-4E38-45DD-8B36-DE8B1A7AB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89D567-4996-4E9A-AF22-435E309FD6DD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961EE2-6F18-4F77-9AE5-A7E3F2CE31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6FF14F-2E9A-4D8D-AEAD-2D94090A809D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2FC1B-A88F-4296-9AD4-89D460FFB6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D2F0A-E363-480A-832B-C97DE035B5B7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BFFD17-C4D3-48F1-A9D2-6F4F35F7B07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800036-C00B-4335-8301-1D513A269E01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F92BB-250B-46D7-92F0-EAB441880F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35920C-9AED-4F43-B0DF-FA853650D4EA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584E1-8CA9-4DE7-9C81-6E69C86F06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880600B-1802-4842-8FD1-247DABA46535}" type="datetimeFigureOut">
              <a:rPr lang="en-US" smtClean="0"/>
              <a:pPr>
                <a:defRPr/>
              </a:pPr>
              <a:t>4/3/2010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8F95C306-6E2D-45C7-8369-D9B9B60BF9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j040734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52600" y="2286000"/>
            <a:ext cx="59436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n w="19050" cmpd="sng">
                  <a:solidFill>
                    <a:srgbClr val="00B0F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Jokerman" pitchFamily="82" charset="0"/>
              </a:rPr>
              <a:t>Lymphocytes &amp; Immunity</a:t>
            </a: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Clinical Pathology I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VTHT 2323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Lori </a:t>
            </a:r>
            <a:r>
              <a:rPr lang="en-US" dirty="0" err="1" smtClean="0">
                <a:solidFill>
                  <a:schemeClr val="bg1"/>
                </a:solidFill>
              </a:rPr>
              <a:t>VanValkenburg</a:t>
            </a:r>
            <a:r>
              <a:rPr lang="en-US" dirty="0" smtClean="0">
                <a:solidFill>
                  <a:schemeClr val="bg1"/>
                </a:solidFill>
              </a:rPr>
              <a:t>, RVT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/>
          <a:lstStyle/>
          <a:p>
            <a:pPr marL="651510" indent="-514350">
              <a:buAutoNum type="arabicPeriod"/>
            </a:pPr>
            <a:r>
              <a:rPr lang="en-US" b="1" dirty="0" smtClean="0"/>
              <a:t>Non-specific</a:t>
            </a:r>
            <a:r>
              <a:rPr lang="en-US" dirty="0" smtClean="0"/>
              <a:t> </a:t>
            </a:r>
            <a:r>
              <a:rPr lang="en-US" sz="2400" i="1" dirty="0" smtClean="0"/>
              <a:t>(1</a:t>
            </a:r>
            <a:r>
              <a:rPr lang="en-US" sz="2400" i="1" baseline="30000" dirty="0" smtClean="0"/>
              <a:t>st</a:t>
            </a:r>
            <a:r>
              <a:rPr lang="en-US" sz="2400" i="1" dirty="0" smtClean="0"/>
              <a:t> and 2</a:t>
            </a:r>
            <a:r>
              <a:rPr lang="en-US" sz="2400" i="1" baseline="30000" dirty="0" smtClean="0"/>
              <a:t>nd</a:t>
            </a:r>
            <a:r>
              <a:rPr lang="en-US" sz="2400" i="1" dirty="0" smtClean="0"/>
              <a:t> Lines of Defense)</a:t>
            </a:r>
            <a:endParaRPr lang="en-US" i="1" dirty="0" smtClean="0"/>
          </a:p>
          <a:p>
            <a:pPr marL="651510" indent="-514350">
              <a:buAutoNum type="arabicPeriod"/>
            </a:pPr>
            <a:r>
              <a:rPr lang="en-US" b="1" dirty="0" smtClean="0"/>
              <a:t>Specific</a:t>
            </a:r>
            <a:r>
              <a:rPr lang="en-US" dirty="0" smtClean="0"/>
              <a:t> </a:t>
            </a:r>
            <a:r>
              <a:rPr lang="en-US" sz="2400" i="1" dirty="0" smtClean="0"/>
              <a:t>(3</a:t>
            </a:r>
            <a:r>
              <a:rPr lang="en-US" sz="2400" i="1" baseline="30000" dirty="0" smtClean="0"/>
              <a:t>rd</a:t>
            </a:r>
            <a:r>
              <a:rPr lang="en-US" sz="2400" i="1" dirty="0" smtClean="0"/>
              <a:t> Line of Defense)</a:t>
            </a:r>
            <a:endParaRPr lang="en-US" i="1" dirty="0" smtClean="0"/>
          </a:p>
          <a:p>
            <a:pPr marL="651510" indent="-514350">
              <a:buAutoNum type="arabicPeriod"/>
            </a:pPr>
            <a:endParaRPr lang="en-US" dirty="0" smtClean="0"/>
          </a:p>
          <a:p>
            <a:pPr marL="651510" indent="-514350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Non-Specific Immunity</a:t>
            </a:r>
          </a:p>
          <a:p>
            <a:pPr marL="651510" indent="-514350" algn="ctr">
              <a:buNone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651510" indent="-514350">
              <a:buNone/>
            </a:pPr>
            <a:r>
              <a:rPr lang="en-US" sz="2400" b="1" dirty="0" smtClean="0"/>
              <a:t>First Line of Defense</a:t>
            </a:r>
          </a:p>
          <a:p>
            <a:pPr marL="651510" indent="-514350">
              <a:buAutoNum type="arabicPeriod"/>
            </a:pPr>
            <a:r>
              <a:rPr lang="en-US" sz="2400" dirty="0" smtClean="0"/>
              <a:t>Mechanical Barriers</a:t>
            </a:r>
          </a:p>
          <a:p>
            <a:pPr marL="651510" indent="-514350">
              <a:buAutoNum type="arabicPeriod"/>
            </a:pPr>
            <a:r>
              <a:rPr lang="en-US" sz="2400" dirty="0" smtClean="0"/>
              <a:t>Chemical Barriers</a:t>
            </a:r>
            <a:endParaRPr lang="en-US" dirty="0" smtClean="0"/>
          </a:p>
          <a:p>
            <a:pPr marL="651510" indent="-51435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590800"/>
            <a:ext cx="3994877" cy="406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Line of Defense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Inflammatory Response</a:t>
            </a:r>
          </a:p>
          <a:p>
            <a:pPr marL="651510" indent="-51435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Phagocytosis</a:t>
            </a:r>
            <a:r>
              <a:rPr lang="en-US" dirty="0" smtClean="0">
                <a:solidFill>
                  <a:schemeClr val="bg1"/>
                </a:solidFill>
              </a:rPr>
              <a:t> (neutrophils, MPS)</a:t>
            </a:r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Natural Killer (NK) cells</a:t>
            </a:r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Interferon</a:t>
            </a:r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Complement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Inflammatory Response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323292" cy="488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4599709" cy="595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2559" y="609600"/>
            <a:ext cx="4601441" cy="5954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457200"/>
            <a:ext cx="2362200" cy="6019800"/>
          </a:xfrm>
        </p:spPr>
        <p:txBody>
          <a:bodyPr vert="vert270">
            <a:normAutofit/>
          </a:bodyPr>
          <a:lstStyle/>
          <a:p>
            <a:r>
              <a:rPr lang="en-US" sz="6600" dirty="0" err="1" smtClean="0"/>
              <a:t>Phagocytosis</a:t>
            </a:r>
            <a:endParaRPr lang="en-US" sz="66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75967"/>
            <a:ext cx="3501474" cy="678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Killer (NK)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…are </a:t>
            </a:r>
            <a:r>
              <a:rPr lang="en-US" u="sng" dirty="0" smtClean="0"/>
              <a:t>not</a:t>
            </a:r>
            <a:r>
              <a:rPr lang="en-US" dirty="0" smtClean="0"/>
              <a:t> T-Lymphocytes or B-Lymphocytes.</a:t>
            </a:r>
          </a:p>
          <a:p>
            <a:pPr>
              <a:buNone/>
            </a:pPr>
            <a:r>
              <a:rPr lang="en-US" dirty="0" smtClean="0"/>
              <a:t>…do </a:t>
            </a:r>
            <a:r>
              <a:rPr lang="en-US" u="sng" dirty="0" smtClean="0"/>
              <a:t>not</a:t>
            </a:r>
            <a:r>
              <a:rPr lang="en-US" dirty="0" smtClean="0"/>
              <a:t> have to be activated by a specific antigen.</a:t>
            </a:r>
          </a:p>
          <a:p>
            <a:pPr>
              <a:buNone/>
            </a:pPr>
            <a:r>
              <a:rPr lang="en-US" dirty="0" smtClean="0"/>
              <a:t>…can kill some types of </a:t>
            </a:r>
            <a:r>
              <a:rPr lang="en-US" b="1" dirty="0" smtClean="0">
                <a:solidFill>
                  <a:srgbClr val="FFC000"/>
                </a:solidFill>
              </a:rPr>
              <a:t>cancers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C000"/>
                </a:solidFill>
              </a:rPr>
              <a:t>tumor</a:t>
            </a:r>
            <a:r>
              <a:rPr lang="en-US" b="1" dirty="0" smtClean="0"/>
              <a:t> </a:t>
            </a:r>
            <a:r>
              <a:rPr lang="en-US" dirty="0" smtClean="0"/>
              <a:t>cells.</a:t>
            </a:r>
          </a:p>
          <a:p>
            <a:pPr>
              <a:buNone/>
            </a:pPr>
            <a:r>
              <a:rPr lang="en-US" dirty="0" smtClean="0"/>
              <a:t>…can kill some cells </a:t>
            </a:r>
            <a:r>
              <a:rPr lang="en-US" b="1" dirty="0" smtClean="0">
                <a:solidFill>
                  <a:srgbClr val="FFC000"/>
                </a:solidFill>
              </a:rPr>
              <a:t>infected</a:t>
            </a:r>
            <a:r>
              <a:rPr lang="en-US" dirty="0" smtClean="0"/>
              <a:t> with particular </a:t>
            </a:r>
            <a:r>
              <a:rPr lang="en-US" b="1" dirty="0" smtClean="0">
                <a:solidFill>
                  <a:srgbClr val="FFC000"/>
                </a:solidFill>
              </a:rPr>
              <a:t>viruses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…must come in </a:t>
            </a:r>
            <a:r>
              <a:rPr lang="en-US" u="sng" dirty="0" smtClean="0"/>
              <a:t>direct</a:t>
            </a:r>
            <a:r>
              <a:rPr lang="en-US" dirty="0" smtClean="0"/>
              <a:t> </a:t>
            </a:r>
            <a:r>
              <a:rPr lang="en-US" u="sng" dirty="0" smtClean="0"/>
              <a:t>contact</a:t>
            </a:r>
            <a:r>
              <a:rPr lang="en-US" dirty="0" smtClean="0"/>
              <a:t> with cell before destroying it.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291" name="Picture 3" descr="C:\Users\Lori\AppData\Local\Temp\ch17f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4343400"/>
            <a:ext cx="3548062" cy="2377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0916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…is a protein produced by a cell after it has been infected by a virus.</a:t>
            </a:r>
          </a:p>
          <a:p>
            <a:pPr>
              <a:buNone/>
            </a:pPr>
            <a:r>
              <a:rPr lang="en-US" sz="2400" dirty="0" smtClean="0"/>
              <a:t>…responds rapidly to inhibit further development and spread of the virus.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124200"/>
            <a:ext cx="3876675" cy="35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410200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…refers to a group of inactive enzymes in plasma.</a:t>
            </a:r>
          </a:p>
          <a:p>
            <a:pPr>
              <a:buNone/>
            </a:pPr>
            <a:r>
              <a:rPr lang="en-US" dirty="0" smtClean="0"/>
              <a:t>…are activated by attachment of antibody to antigen.</a:t>
            </a:r>
          </a:p>
          <a:p>
            <a:pPr>
              <a:buNone/>
            </a:pPr>
            <a:r>
              <a:rPr lang="en-US" dirty="0" smtClean="0"/>
              <a:t>…adhere to complement binding sites on antibodies.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C000"/>
                </a:solidFill>
              </a:rPr>
              <a:t>Complement fixation </a:t>
            </a:r>
            <a:r>
              <a:rPr lang="en-US" dirty="0" smtClean="0">
                <a:solidFill>
                  <a:schemeClr val="bg1"/>
                </a:solidFill>
              </a:rPr>
              <a:t>- </a:t>
            </a:r>
            <a:r>
              <a:rPr lang="en-US" sz="2000" dirty="0" smtClean="0">
                <a:solidFill>
                  <a:schemeClr val="bg1"/>
                </a:solidFill>
              </a:rPr>
              <a:t>process by which complement enzymes arrange into doughnut formation on antigen surface, create a hole, allowing sodium and water to enter cell and cause it to swell and burst.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33058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Specific Immunity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The Third Line of Defense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Primarily involves </a:t>
            </a:r>
            <a:r>
              <a:rPr lang="en-US" b="1" u="sng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lymphocytes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Cell-Mediated</a:t>
            </a:r>
            <a:r>
              <a:rPr lang="en-US" b="1" dirty="0" smtClean="0"/>
              <a:t> or </a:t>
            </a:r>
            <a:r>
              <a:rPr lang="en-US" b="1" u="sng" dirty="0" err="1" smtClean="0"/>
              <a:t>Humoral</a:t>
            </a:r>
            <a:endParaRPr lang="en-US" b="1" u="sng" dirty="0" smtClean="0"/>
          </a:p>
          <a:p>
            <a:r>
              <a:rPr lang="en-US" dirty="0" smtClean="0"/>
              <a:t>Properties of all </a:t>
            </a:r>
            <a:r>
              <a:rPr lang="en-US" b="1" dirty="0" smtClean="0">
                <a:solidFill>
                  <a:srgbClr val="FFC000"/>
                </a:solidFill>
              </a:rPr>
              <a:t>Specific Immune Responses:</a:t>
            </a:r>
          </a:p>
          <a:p>
            <a:pPr marL="651510" indent="-514350">
              <a:buSzPct val="9000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Response will be initiated only </a:t>
            </a:r>
            <a:r>
              <a:rPr lang="en-US" u="sng" dirty="0" smtClean="0">
                <a:solidFill>
                  <a:schemeClr val="bg1"/>
                </a:solidFill>
              </a:rPr>
              <a:t>after the antigen enters</a:t>
            </a:r>
            <a:r>
              <a:rPr lang="en-US" dirty="0" smtClean="0">
                <a:solidFill>
                  <a:schemeClr val="bg1"/>
                </a:solidFill>
              </a:rPr>
              <a:t> the body.</a:t>
            </a:r>
          </a:p>
          <a:p>
            <a:pPr marL="651510" indent="-514350">
              <a:buSzPct val="9000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Response will be aimed </a:t>
            </a:r>
            <a:r>
              <a:rPr lang="en-US" u="sng" dirty="0" smtClean="0">
                <a:solidFill>
                  <a:schemeClr val="bg1"/>
                </a:solidFill>
              </a:rPr>
              <a:t>specifically against the antigen</a:t>
            </a:r>
            <a:r>
              <a:rPr lang="en-US" dirty="0" smtClean="0">
                <a:solidFill>
                  <a:schemeClr val="bg1"/>
                </a:solidFill>
              </a:rPr>
              <a:t> present</a:t>
            </a:r>
          </a:p>
          <a:p>
            <a:pPr marL="651510" indent="-514350">
              <a:buSzPct val="90000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If the antigen enters the body a second time, </a:t>
            </a:r>
            <a:r>
              <a:rPr lang="en-US" u="sng" dirty="0" smtClean="0">
                <a:solidFill>
                  <a:schemeClr val="bg1"/>
                </a:solidFill>
              </a:rPr>
              <a:t>there will be a memory of the antigen</a:t>
            </a:r>
            <a:r>
              <a:rPr lang="en-US" dirty="0" smtClean="0">
                <a:solidFill>
                  <a:schemeClr val="bg1"/>
                </a:solidFill>
              </a:rPr>
              <a:t> and the immune response </a:t>
            </a:r>
            <a:r>
              <a:rPr lang="en-US" u="sng" dirty="0" smtClean="0">
                <a:solidFill>
                  <a:schemeClr val="bg1"/>
                </a:solidFill>
              </a:rPr>
              <a:t>will occur more quickly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Cell-Mediated Immunity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709160"/>
          </a:xfrm>
        </p:spPr>
        <p:txBody>
          <a:bodyPr/>
          <a:lstStyle/>
          <a:p>
            <a:r>
              <a:rPr lang="en-US" dirty="0" smtClean="0"/>
              <a:t>A function of </a:t>
            </a:r>
            <a:r>
              <a:rPr lang="en-US" b="1" u="sng" dirty="0" smtClean="0"/>
              <a:t>T-Lymphocytes</a:t>
            </a:r>
          </a:p>
          <a:p>
            <a:r>
              <a:rPr lang="en-US" u="sng" dirty="0" smtClean="0"/>
              <a:t>Tissue macrophages</a:t>
            </a:r>
            <a:r>
              <a:rPr lang="en-US" dirty="0" smtClean="0"/>
              <a:t> required.</a:t>
            </a:r>
          </a:p>
          <a:p>
            <a:r>
              <a:rPr lang="en-US" u="sng" dirty="0" smtClean="0"/>
              <a:t>Sensitized T-cell</a:t>
            </a:r>
            <a:r>
              <a:rPr lang="en-US" dirty="0" smtClean="0"/>
              <a:t> transforms into a </a:t>
            </a:r>
            <a:r>
              <a:rPr lang="en-US" b="1" dirty="0" err="1" smtClean="0">
                <a:solidFill>
                  <a:srgbClr val="FFC000"/>
                </a:solidFill>
              </a:rPr>
              <a:t>cytotoxic</a:t>
            </a:r>
            <a:r>
              <a:rPr lang="en-US" b="1" dirty="0" smtClean="0">
                <a:solidFill>
                  <a:srgbClr val="FFC000"/>
                </a:solidFill>
              </a:rPr>
              <a:t> T-cell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C000"/>
                </a:solidFill>
              </a:rPr>
              <a:t>(</a:t>
            </a:r>
            <a:r>
              <a:rPr lang="en-US" b="1" dirty="0" err="1" smtClean="0">
                <a:solidFill>
                  <a:srgbClr val="FFC000"/>
                </a:solidFill>
              </a:rPr>
              <a:t>Tc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r>
              <a:rPr lang="en-US" b="1" dirty="0" smtClean="0"/>
              <a:t>, a</a:t>
            </a:r>
            <a:r>
              <a:rPr lang="en-US" b="1" dirty="0" smtClean="0">
                <a:solidFill>
                  <a:srgbClr val="FFC000"/>
                </a:solidFill>
              </a:rPr>
              <a:t> helper T-cell (</a:t>
            </a:r>
            <a:r>
              <a:rPr lang="en-US" b="1" dirty="0" err="1" smtClean="0">
                <a:solidFill>
                  <a:srgbClr val="FFC000"/>
                </a:solidFill>
              </a:rPr>
              <a:t>Th</a:t>
            </a:r>
            <a:r>
              <a:rPr lang="en-US" b="1" dirty="0" smtClean="0">
                <a:solidFill>
                  <a:srgbClr val="FFC000"/>
                </a:solidFill>
              </a:rPr>
              <a:t>)</a:t>
            </a:r>
            <a:r>
              <a:rPr lang="en-US" b="1" dirty="0" smtClean="0"/>
              <a:t>, or a </a:t>
            </a:r>
            <a:r>
              <a:rPr lang="en-US" b="1" dirty="0" err="1" smtClean="0">
                <a:solidFill>
                  <a:srgbClr val="FFC000"/>
                </a:solidFill>
              </a:rPr>
              <a:t>supressor</a:t>
            </a:r>
            <a:r>
              <a:rPr lang="en-US" b="1" dirty="0" smtClean="0">
                <a:solidFill>
                  <a:srgbClr val="FFC000"/>
                </a:solidFill>
              </a:rPr>
              <a:t> T-cell (Ts)</a:t>
            </a:r>
            <a:endParaRPr lang="en-US" dirty="0" smtClean="0"/>
          </a:p>
          <a:p>
            <a:r>
              <a:rPr lang="en-US" dirty="0" smtClean="0"/>
              <a:t>Chemical messengers called </a:t>
            </a:r>
            <a:r>
              <a:rPr lang="en-US" u="sng" dirty="0" smtClean="0"/>
              <a:t>cytokines</a:t>
            </a:r>
            <a:r>
              <a:rPr lang="en-US" dirty="0" smtClean="0"/>
              <a:t> are secreted at the site of infection</a:t>
            </a:r>
          </a:p>
          <a:p>
            <a:r>
              <a:rPr lang="en-US" dirty="0" smtClean="0"/>
              <a:t>T-cells enter circulation and travel to the site where the antigen entered the body.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15200" y="13716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Fact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 Helper T-cells are the most numerous of the T-cells</a:t>
            </a:r>
            <a:endParaRPr 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Lymphocytes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/>
          </a:bodyPr>
          <a:lstStyle/>
          <a:p>
            <a:r>
              <a:rPr lang="en-US" dirty="0" smtClean="0"/>
              <a:t>WBC originates from PPSCs in bone marrow</a:t>
            </a:r>
          </a:p>
          <a:p>
            <a:r>
              <a:rPr lang="en-US" dirty="0" smtClean="0"/>
              <a:t>Immature lymphocytes are processed in the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Central Lymphoid Organs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dirty="0" smtClean="0"/>
              <a:t>Thymus</a:t>
            </a:r>
          </a:p>
          <a:p>
            <a:pPr lvl="1"/>
            <a:r>
              <a:rPr lang="en-US" dirty="0" smtClean="0"/>
              <a:t>Bone marrow</a:t>
            </a:r>
          </a:p>
          <a:p>
            <a:pPr lvl="1"/>
            <a:r>
              <a:rPr lang="en-US" dirty="0" smtClean="0"/>
              <a:t>GALT (gut-associated lymph tissue)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Mature lymphocytes live in the 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en-US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Peripheral Lymphoid Organs</a:t>
            </a:r>
            <a:endParaRPr lang="en-US" dirty="0" smtClean="0"/>
          </a:p>
          <a:p>
            <a:pPr lvl="1"/>
            <a:r>
              <a:rPr lang="en-US" dirty="0" smtClean="0"/>
              <a:t>Lymph nodes</a:t>
            </a:r>
          </a:p>
          <a:p>
            <a:pPr lvl="1"/>
            <a:r>
              <a:rPr lang="en-US" dirty="0" smtClean="0"/>
              <a:t>Tonsils</a:t>
            </a:r>
          </a:p>
          <a:p>
            <a:pPr lvl="1"/>
            <a:r>
              <a:rPr lang="en-US" dirty="0" smtClean="0"/>
              <a:t>Bone marrow</a:t>
            </a:r>
          </a:p>
          <a:p>
            <a:pPr lvl="1"/>
            <a:r>
              <a:rPr lang="en-US" dirty="0" smtClean="0"/>
              <a:t>GALT</a:t>
            </a:r>
          </a:p>
          <a:p>
            <a:pPr lvl="1"/>
            <a:r>
              <a:rPr lang="en-US" dirty="0" smtClean="0"/>
              <a:t>Spleen </a:t>
            </a:r>
          </a:p>
          <a:p>
            <a:pPr lvl="1"/>
            <a:r>
              <a:rPr lang="en-US" dirty="0" smtClean="0"/>
              <a:t>Thymus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593467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</a:rPr>
              <a:t>Fact</a:t>
            </a:r>
            <a:r>
              <a:rPr lang="en-US" b="1" dirty="0" smtClean="0">
                <a:solidFill>
                  <a:srgbClr val="C00000"/>
                </a:solidFill>
              </a:rPr>
              <a:t>: The spleen is the largest lymphoid organ in the body.</a:t>
            </a:r>
            <a:endParaRPr lang="en-US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Humoral</a:t>
            </a:r>
            <a:r>
              <a:rPr lang="en-US" dirty="0" smtClean="0"/>
              <a:t> Immunity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function of </a:t>
            </a:r>
            <a:r>
              <a:rPr lang="en-US" b="1" u="sng" dirty="0" smtClean="0"/>
              <a:t>B-Lymphocytes</a:t>
            </a:r>
          </a:p>
          <a:p>
            <a:r>
              <a:rPr lang="en-US" dirty="0" smtClean="0"/>
              <a:t>B-cells, activated by an </a:t>
            </a:r>
            <a:r>
              <a:rPr lang="en-US" u="sng" dirty="0" smtClean="0"/>
              <a:t>antigen-antibody complex</a:t>
            </a:r>
            <a:r>
              <a:rPr lang="en-US" dirty="0" smtClean="0"/>
              <a:t> produce </a:t>
            </a:r>
            <a:r>
              <a:rPr lang="en-US" dirty="0" smtClean="0">
                <a:solidFill>
                  <a:srgbClr val="FFC000"/>
                </a:solidFill>
              </a:rPr>
              <a:t>plasma cells </a:t>
            </a:r>
            <a:r>
              <a:rPr lang="en-US" dirty="0" smtClean="0"/>
              <a:t>that secrete antibodies into the plasma.</a:t>
            </a:r>
          </a:p>
          <a:p>
            <a:r>
              <a:rPr lang="en-US" dirty="0" smtClean="0"/>
              <a:t>B-cells and plasma cells </a:t>
            </a:r>
            <a:r>
              <a:rPr lang="en-US" u="sng" dirty="0" smtClean="0"/>
              <a:t>stay in lymphoid tissue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Immunoglobulins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(antibodies) circulate in bloodstream (in the plasma), destroying antigens.</a:t>
            </a:r>
            <a:endParaRPr lang="en-US" dirty="0" smtClean="0">
              <a:solidFill>
                <a:srgbClr val="FFC000"/>
              </a:solidFill>
            </a:endParaRPr>
          </a:p>
          <a:p>
            <a:endParaRPr lang="en-US" u="sng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antibodies </a:t>
            </a:r>
            <a:r>
              <a:rPr lang="en-US" i="1" dirty="0" smtClean="0"/>
              <a:t>(</a:t>
            </a:r>
            <a:r>
              <a:rPr lang="en-US" i="1" dirty="0" err="1" smtClean="0"/>
              <a:t>immunoglobulins</a:t>
            </a:r>
            <a:r>
              <a:rPr lang="en-US" i="1" dirty="0" smtClean="0"/>
              <a:t>)</a:t>
            </a:r>
            <a:r>
              <a:rPr lang="en-US" dirty="0" smtClean="0"/>
              <a:t> have been identified:</a:t>
            </a:r>
          </a:p>
          <a:p>
            <a:pPr lvl="1"/>
            <a:r>
              <a:rPr lang="en-US" dirty="0" err="1" smtClean="0"/>
              <a:t>IgG</a:t>
            </a:r>
            <a:r>
              <a:rPr lang="en-US" dirty="0" smtClean="0"/>
              <a:t>, 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IgA</a:t>
            </a:r>
            <a:r>
              <a:rPr lang="en-US" dirty="0" smtClean="0"/>
              <a:t>, </a:t>
            </a:r>
            <a:r>
              <a:rPr lang="en-US" dirty="0" err="1" smtClean="0"/>
              <a:t>IgE</a:t>
            </a:r>
            <a:r>
              <a:rPr lang="en-US" dirty="0" smtClean="0"/>
              <a:t> and </a:t>
            </a:r>
            <a:r>
              <a:rPr lang="en-US" dirty="0" err="1" smtClean="0"/>
              <a:t>IgD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an antibody attaches to an antigen:</a:t>
            </a:r>
          </a:p>
          <a:p>
            <a:pPr lvl="1"/>
            <a:r>
              <a:rPr lang="en-US" dirty="0" smtClean="0"/>
              <a:t>Antigens may be transformed into harmless substances.</a:t>
            </a:r>
          </a:p>
          <a:p>
            <a:pPr lvl="1"/>
            <a:r>
              <a:rPr lang="en-US" dirty="0" smtClean="0"/>
              <a:t>Antigens may be agglutinated and then </a:t>
            </a:r>
            <a:r>
              <a:rPr lang="en-US" dirty="0" err="1" smtClean="0"/>
              <a:t>phagocytized</a:t>
            </a:r>
            <a:r>
              <a:rPr lang="en-US" dirty="0" smtClean="0"/>
              <a:t> by macrophages.</a:t>
            </a:r>
          </a:p>
          <a:p>
            <a:pPr lvl="1"/>
            <a:r>
              <a:rPr lang="en-US" dirty="0" smtClean="0"/>
              <a:t>Complement system may be activated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57800" y="23622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</a:rPr>
              <a:t>Fact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: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IgG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 is present in the greatest quantity of all the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</a:rPr>
              <a:t>immunoglobulins</a:t>
            </a:r>
            <a:endParaRPr lang="en-US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activated Lymphocytes become immediately involved in the immune response.</a:t>
            </a:r>
          </a:p>
          <a:p>
            <a:r>
              <a:rPr lang="en-US" dirty="0" smtClean="0"/>
              <a:t>Both </a:t>
            </a:r>
            <a:r>
              <a:rPr lang="en-US" u="sng" dirty="0" smtClean="0"/>
              <a:t>T-cells</a:t>
            </a:r>
            <a:r>
              <a:rPr lang="en-US" dirty="0" smtClean="0"/>
              <a:t> and </a:t>
            </a:r>
            <a:r>
              <a:rPr lang="en-US" u="sng" dirty="0" smtClean="0"/>
              <a:t>B-cells</a:t>
            </a:r>
            <a:r>
              <a:rPr lang="en-US" dirty="0" smtClean="0"/>
              <a:t> are capable of becoming </a:t>
            </a:r>
            <a:r>
              <a:rPr lang="en-US" b="1" dirty="0" smtClean="0">
                <a:solidFill>
                  <a:srgbClr val="FFC000"/>
                </a:solidFill>
              </a:rPr>
              <a:t>M</a:t>
            </a:r>
            <a:r>
              <a:rPr lang="en-US" b="1" dirty="0" smtClean="0">
                <a:solidFill>
                  <a:srgbClr val="FFC000"/>
                </a:solidFill>
              </a:rPr>
              <a:t>emory Cells</a:t>
            </a:r>
          </a:p>
          <a:p>
            <a:r>
              <a:rPr lang="en-US" dirty="0" smtClean="0"/>
              <a:t>Memory cells wait for a second infection of the same antigen that triggered their formation.</a:t>
            </a:r>
          </a:p>
          <a:p>
            <a:pPr lvl="1"/>
            <a:r>
              <a:rPr lang="en-US" dirty="0" smtClean="0"/>
              <a:t>May circulate in blood or wait in lymph nodes.</a:t>
            </a:r>
          </a:p>
          <a:p>
            <a:pPr lvl="1"/>
            <a:r>
              <a:rPr lang="en-US" dirty="0" smtClean="0"/>
              <a:t>Some can live for a few days; others for several years.</a:t>
            </a:r>
          </a:p>
          <a:p>
            <a:r>
              <a:rPr lang="en-US" dirty="0" smtClean="0"/>
              <a:t>Second exposure = more </a:t>
            </a:r>
            <a:r>
              <a:rPr lang="en-US" u="sng" dirty="0" smtClean="0"/>
              <a:t>rapid</a:t>
            </a:r>
            <a:r>
              <a:rPr lang="en-US" dirty="0" smtClean="0"/>
              <a:t> &amp; </a:t>
            </a:r>
            <a:r>
              <a:rPr lang="en-US" u="sng" dirty="0" smtClean="0"/>
              <a:t>greater</a:t>
            </a:r>
            <a:r>
              <a:rPr lang="en-US" dirty="0" smtClean="0"/>
              <a:t> degree of response than the first.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Lymphocytes…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…are the predominant WBC in </a:t>
            </a:r>
            <a:r>
              <a:rPr lang="en-US" dirty="0" smtClean="0">
                <a:solidFill>
                  <a:srgbClr val="FFC000"/>
                </a:solidFill>
              </a:rPr>
              <a:t>cattle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000"/>
                </a:solidFill>
              </a:rPr>
              <a:t>pigs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…are the </a:t>
            </a:r>
            <a:r>
              <a:rPr lang="en-US" u="sng" dirty="0" smtClean="0"/>
              <a:t>only</a:t>
            </a:r>
            <a:r>
              <a:rPr lang="en-US" dirty="0" smtClean="0"/>
              <a:t> WBC with </a:t>
            </a:r>
            <a:r>
              <a:rPr lang="en-US" u="sng" dirty="0" smtClean="0"/>
              <a:t>no</a:t>
            </a:r>
            <a:r>
              <a:rPr lang="en-US" dirty="0" smtClean="0"/>
              <a:t> phagocytic capabilities.</a:t>
            </a:r>
          </a:p>
          <a:p>
            <a:pPr>
              <a:buNone/>
            </a:pPr>
            <a:r>
              <a:rPr lang="en-US" dirty="0" smtClean="0"/>
              <a:t>…can constantly </a:t>
            </a:r>
            <a:r>
              <a:rPr lang="en-US" dirty="0" smtClean="0">
                <a:solidFill>
                  <a:srgbClr val="FFC000"/>
                </a:solidFill>
              </a:rPr>
              <a:t>recirculate</a:t>
            </a:r>
            <a:r>
              <a:rPr lang="en-US" dirty="0" smtClean="0"/>
              <a:t> between tissue and blood.</a:t>
            </a:r>
          </a:p>
          <a:p>
            <a:pPr>
              <a:buNone/>
            </a:pPr>
            <a:r>
              <a:rPr lang="en-US" dirty="0" smtClean="0"/>
              <a:t>…may survive for </a:t>
            </a:r>
            <a:r>
              <a:rPr lang="en-US" dirty="0" smtClean="0">
                <a:solidFill>
                  <a:srgbClr val="FFC000"/>
                </a:solidFill>
              </a:rPr>
              <a:t>weeks</a:t>
            </a:r>
            <a:r>
              <a:rPr lang="en-US" dirty="0" smtClean="0"/>
              <a:t> or even </a:t>
            </a:r>
            <a:r>
              <a:rPr lang="en-US" dirty="0" smtClean="0">
                <a:solidFill>
                  <a:srgbClr val="FFC000"/>
                </a:solidFill>
              </a:rPr>
              <a:t>years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…</a:t>
            </a:r>
            <a:r>
              <a:rPr lang="en-US" u="sng" dirty="0" smtClean="0"/>
              <a:t>cannot</a:t>
            </a:r>
            <a:r>
              <a:rPr lang="en-US" dirty="0" smtClean="0"/>
              <a:t> be differentiated morphologically</a:t>
            </a:r>
          </a:p>
          <a:p>
            <a:pPr>
              <a:buNone/>
            </a:pPr>
            <a:r>
              <a:rPr lang="en-US" dirty="0" smtClean="0"/>
              <a:t>…</a:t>
            </a:r>
            <a:r>
              <a:rPr lang="en-US" u="sng" dirty="0" smtClean="0"/>
              <a:t>can</a:t>
            </a:r>
            <a:r>
              <a:rPr lang="en-US" dirty="0" smtClean="0"/>
              <a:t> cause leukocytosis.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914400"/>
            <a:ext cx="3629025" cy="494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3 Types of Lymphocytes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705600" cy="470916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B – Lymphocytes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i="1" dirty="0" smtClean="0"/>
              <a:t>“bursa equivalent”</a:t>
            </a:r>
            <a:r>
              <a:rPr lang="en-US" dirty="0" smtClean="0"/>
              <a:t>   Antibody producing lymphocytes, that are involved in </a:t>
            </a:r>
            <a:r>
              <a:rPr lang="en-US" dirty="0" err="1" smtClean="0">
                <a:solidFill>
                  <a:srgbClr val="FFC000"/>
                </a:solidFill>
              </a:rPr>
              <a:t>humoral</a:t>
            </a:r>
            <a:r>
              <a:rPr lang="en-US" dirty="0" smtClean="0">
                <a:solidFill>
                  <a:srgbClr val="FFC000"/>
                </a:solidFill>
              </a:rPr>
              <a:t> immunity</a:t>
            </a:r>
            <a:r>
              <a:rPr lang="en-US" dirty="0" smtClean="0"/>
              <a:t>.  </a:t>
            </a:r>
          </a:p>
          <a:p>
            <a:r>
              <a:rPr lang="en-US" b="1" u="sng" dirty="0" smtClean="0">
                <a:solidFill>
                  <a:srgbClr val="002060"/>
                </a:solidFill>
              </a:rPr>
              <a:t>T – Lymphocytes</a:t>
            </a:r>
            <a:r>
              <a:rPr lang="en-US" dirty="0" smtClean="0"/>
              <a:t> – </a:t>
            </a:r>
            <a:r>
              <a:rPr lang="en-US" i="1" dirty="0" smtClean="0"/>
              <a:t>“Thymus University Grads”</a:t>
            </a:r>
            <a:r>
              <a:rPr lang="en-US" b="1" u="sng" dirty="0" smtClean="0"/>
              <a:t> </a:t>
            </a:r>
            <a:r>
              <a:rPr lang="en-US" dirty="0" smtClean="0"/>
              <a:t>Lymphocytes involved in </a:t>
            </a:r>
            <a:r>
              <a:rPr lang="en-US" dirty="0" smtClean="0">
                <a:solidFill>
                  <a:srgbClr val="FFC000"/>
                </a:solidFill>
              </a:rPr>
              <a:t>cellular immunity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b="1" u="sng" dirty="0" smtClean="0">
                <a:solidFill>
                  <a:srgbClr val="002060"/>
                </a:solidFill>
              </a:rPr>
              <a:t>Natural Killer (NK) cells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/>
              <a:t>– Neither B nor T lymphocytes that have the ability to kill some types of tumor cells and cells infected with various viruses. </a:t>
            </a:r>
            <a:endParaRPr lang="en-US" b="1" u="sng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62200"/>
            <a:ext cx="2419350" cy="161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4114800"/>
            <a:ext cx="1671637" cy="236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Lymphocyte Normal Ranges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70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Canine</a:t>
            </a:r>
            <a:r>
              <a:rPr lang="en-US" b="1" dirty="0" smtClean="0">
                <a:solidFill>
                  <a:srgbClr val="FFC000"/>
                </a:solidFill>
              </a:rPr>
              <a:t>:  </a:t>
            </a:r>
            <a:r>
              <a:rPr lang="en-US" dirty="0" smtClean="0">
                <a:solidFill>
                  <a:srgbClr val="FFC000"/>
                </a:solidFill>
              </a:rPr>
              <a:t>1,000 – 4,800 /µL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C000"/>
                </a:solidFill>
              </a:rPr>
              <a:t>Feline</a:t>
            </a:r>
            <a:r>
              <a:rPr lang="en-US" b="1" dirty="0" smtClean="0">
                <a:solidFill>
                  <a:srgbClr val="FFC000"/>
                </a:solidFill>
              </a:rPr>
              <a:t>: </a:t>
            </a:r>
            <a:r>
              <a:rPr lang="en-US" dirty="0" smtClean="0">
                <a:solidFill>
                  <a:srgbClr val="FFC000"/>
                </a:solidFill>
              </a:rPr>
              <a:t> 1,500 – 7,000 /µL</a:t>
            </a:r>
          </a:p>
          <a:p>
            <a:pPr algn="ctr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The lymphocytes seen in circulation of healthy animals are either classified as being </a:t>
            </a:r>
            <a:r>
              <a:rPr lang="en-US" sz="26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large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or </a:t>
            </a:r>
            <a:r>
              <a:rPr lang="en-US" sz="26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small</a:t>
            </a: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lymphocytes.  </a:t>
            </a:r>
          </a:p>
          <a:p>
            <a:pPr>
              <a:buNone/>
            </a:pPr>
            <a:r>
              <a:rPr lang="en-US" sz="2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Lymphocytes contain no granules in their cytoplasm.  They nucleus is round or oval and does not segment.  Large lymphocytes have abundant sky-blue cytoplasm. Small lymphocytes often look like nuclei without cytoplasm, or just a small amount may be visible on one side of the nucleus.</a:t>
            </a:r>
          </a:p>
          <a:p>
            <a:pPr algn="ctr">
              <a:buNone/>
            </a:pPr>
            <a:endParaRPr lang="en-US" b="1" u="sng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b="1" u="sng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810000" cy="202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Lymphocytosis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</a:rPr>
              <a:t>Physiologic</a:t>
            </a:r>
            <a:r>
              <a:rPr lang="en-US" dirty="0" smtClean="0"/>
              <a:t>: due to epinephrine release.</a:t>
            </a:r>
          </a:p>
          <a:p>
            <a:r>
              <a:rPr lang="en-US" dirty="0" smtClean="0"/>
              <a:t>Common in </a:t>
            </a:r>
            <a:r>
              <a:rPr lang="en-US" u="sng" dirty="0" smtClean="0">
                <a:solidFill>
                  <a:schemeClr val="bg1"/>
                </a:solidFill>
              </a:rPr>
              <a:t>chronic inflammation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Antigenic stimulation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dirty="0" smtClean="0"/>
              <a:t>Later stages of </a:t>
            </a:r>
            <a:r>
              <a:rPr lang="en-US" u="sng" dirty="0" smtClean="0">
                <a:solidFill>
                  <a:schemeClr val="bg1"/>
                </a:solidFill>
              </a:rPr>
              <a:t>resolving infections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u="sng" dirty="0" smtClean="0">
                <a:solidFill>
                  <a:schemeClr val="bg1"/>
                </a:solidFill>
              </a:rPr>
              <a:t>Neoplastic lymphocytosis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/>
              <a:t>(leukemia and </a:t>
            </a:r>
            <a:r>
              <a:rPr lang="en-US" dirty="0" err="1" smtClean="0"/>
              <a:t>lymphosarcoma</a:t>
            </a:r>
            <a:r>
              <a:rPr lang="en-US" dirty="0" smtClean="0"/>
              <a:t>)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Youth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267200"/>
            <a:ext cx="4586287" cy="248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Lymphopenia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most common CBC abnormalities of sick dogs and cats.</a:t>
            </a:r>
          </a:p>
          <a:p>
            <a:r>
              <a:rPr lang="en-US" dirty="0" smtClean="0"/>
              <a:t> Associated with </a:t>
            </a:r>
            <a:r>
              <a:rPr lang="en-US" u="sng" dirty="0" smtClean="0">
                <a:solidFill>
                  <a:schemeClr val="bg1"/>
                </a:solidFill>
              </a:rPr>
              <a:t>stress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Immunosuppressive therapy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Immunodeficiency syndromes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Acute viral infections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u="sng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733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Immune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6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Function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n-US" b="1" dirty="0" smtClean="0"/>
              <a:t> </a:t>
            </a:r>
            <a:r>
              <a:rPr lang="en-US" dirty="0" smtClean="0"/>
              <a:t>To protect animal from damage/disease.</a:t>
            </a:r>
          </a:p>
          <a:p>
            <a:pPr marL="651510" indent="-514350">
              <a:buAutoNum type="arabicPeriod"/>
            </a:pPr>
            <a:r>
              <a:rPr lang="en-US" b="1" dirty="0" smtClean="0"/>
              <a:t>Recognize </a:t>
            </a:r>
            <a:r>
              <a:rPr lang="en-US" b="1" dirty="0" smtClean="0">
                <a:solidFill>
                  <a:schemeClr val="bg1"/>
                </a:solidFill>
              </a:rPr>
              <a:t>“self” </a:t>
            </a:r>
            <a:r>
              <a:rPr lang="en-US" b="1" dirty="0" smtClean="0"/>
              <a:t>from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“not self”</a:t>
            </a:r>
          </a:p>
          <a:p>
            <a:pPr marL="651510" indent="-514350">
              <a:buAutoNum type="arabicPeriod"/>
            </a:pPr>
            <a:r>
              <a:rPr lang="en-US" b="1" dirty="0" smtClean="0"/>
              <a:t>Destroy </a:t>
            </a:r>
            <a:r>
              <a:rPr lang="en-US" b="1" dirty="0" smtClean="0">
                <a:solidFill>
                  <a:schemeClr val="tx2">
                    <a:lumMod val="10000"/>
                  </a:schemeClr>
                </a:solidFill>
              </a:rPr>
              <a:t>“not-self” </a:t>
            </a:r>
          </a:p>
          <a:p>
            <a:pPr marL="651510" indent="-514350">
              <a:buNone/>
            </a:pPr>
            <a:endParaRPr lang="en-US" sz="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651510" indent="-514350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Mechanisms of Destruction</a:t>
            </a:r>
          </a:p>
          <a:p>
            <a:pPr marL="651510" indent="-51435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Phagocytosis</a:t>
            </a:r>
            <a:endParaRPr lang="en-US" dirty="0" smtClean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r>
              <a:rPr lang="en-US" dirty="0" err="1" smtClean="0">
                <a:solidFill>
                  <a:schemeClr val="bg1"/>
                </a:solidFill>
              </a:rPr>
              <a:t>Lysis</a:t>
            </a:r>
            <a:r>
              <a:rPr lang="en-US" dirty="0" smtClean="0">
                <a:solidFill>
                  <a:schemeClr val="bg1"/>
                </a:solidFill>
              </a:rPr>
              <a:t> (cell membrane)</a:t>
            </a:r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Inactivation</a:t>
            </a:r>
          </a:p>
          <a:p>
            <a:pPr marL="651510" indent="-51435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Agglutination</a:t>
            </a:r>
          </a:p>
          <a:p>
            <a:pPr marL="651510" indent="-514350">
              <a:buAutoNum type="arabicPeriod"/>
            </a:pP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651510" indent="-514350">
              <a:buAutoNum type="arabicPeriod"/>
            </a:pPr>
            <a:endParaRPr lang="en-US" b="1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971800"/>
            <a:ext cx="2505075" cy="355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684</TotalTime>
  <Words>894</Words>
  <Application>Microsoft Office PowerPoint</Application>
  <PresentationFormat>On-screen Show (4:3)</PresentationFormat>
  <Paragraphs>129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Apex</vt:lpstr>
      <vt:lpstr>Slide 1</vt:lpstr>
      <vt:lpstr>Lymphocytes</vt:lpstr>
      <vt:lpstr>Lymphocytes…</vt:lpstr>
      <vt:lpstr>Slide 4</vt:lpstr>
      <vt:lpstr>3 Types of Lymphocytes</vt:lpstr>
      <vt:lpstr>Lymphocyte Normal Ranges</vt:lpstr>
      <vt:lpstr>Lymphocytosis</vt:lpstr>
      <vt:lpstr>Lymphopenia</vt:lpstr>
      <vt:lpstr>The Immune System</vt:lpstr>
      <vt:lpstr>2 Types of Immunity</vt:lpstr>
      <vt:lpstr>Second Line of Defense</vt:lpstr>
      <vt:lpstr>Inflammatory Response</vt:lpstr>
      <vt:lpstr>Slide 13</vt:lpstr>
      <vt:lpstr>Phagocytosis</vt:lpstr>
      <vt:lpstr>Natural Killer (NK) Cells</vt:lpstr>
      <vt:lpstr>Interferon</vt:lpstr>
      <vt:lpstr>Complement</vt:lpstr>
      <vt:lpstr>Specific Immunity The Third Line of Defense</vt:lpstr>
      <vt:lpstr>Cell-Mediated Immunity</vt:lpstr>
      <vt:lpstr>Humoral Immunity</vt:lpstr>
      <vt:lpstr>Antibodies</vt:lpstr>
      <vt:lpstr>Memory Cells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Lori</dc:creator>
  <cp:lastModifiedBy>Lori</cp:lastModifiedBy>
  <cp:revision>22</cp:revision>
  <dcterms:created xsi:type="dcterms:W3CDTF">2010-03-30T01:15:58Z</dcterms:created>
  <dcterms:modified xsi:type="dcterms:W3CDTF">2010-04-03T22:42:48Z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TC300014091033</vt:lpwstr>
  </property>
</Properties>
</file>